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79" r:id="rId13"/>
    <p:sldId id="281" r:id="rId14"/>
    <p:sldId id="282" r:id="rId15"/>
    <p:sldId id="283" r:id="rId16"/>
    <p:sldId id="284" r:id="rId17"/>
    <p:sldId id="286" r:id="rId18"/>
    <p:sldId id="287" r:id="rId19"/>
    <p:sldId id="288" r:id="rId20"/>
    <p:sldId id="289" r:id="rId21"/>
    <p:sldId id="280" r:id="rId22"/>
    <p:sldId id="291" r:id="rId23"/>
    <p:sldId id="292" r:id="rId24"/>
    <p:sldId id="294" r:id="rId25"/>
    <p:sldId id="295" r:id="rId26"/>
    <p:sldId id="296" r:id="rId27"/>
    <p:sldId id="293" r:id="rId28"/>
    <p:sldId id="298" r:id="rId29"/>
    <p:sldId id="297" r:id="rId30"/>
    <p:sldId id="278" r:id="rId31"/>
    <p:sldId id="262" r:id="rId32"/>
    <p:sldId id="275" r:id="rId33"/>
    <p:sldId id="276" r:id="rId34"/>
    <p:sldId id="269" r:id="rId35"/>
    <p:sldId id="263" r:id="rId36"/>
    <p:sldId id="265" r:id="rId37"/>
  </p:sldIdLst>
  <p:sldSz cx="24384000" cy="13716000"/>
  <p:notesSz cx="6858000" cy="9144000"/>
  <p:embeddedFontLst>
    <p:embeddedFont>
      <p:font typeface="Pretendard Bold" panose="020B0600000101010101" charset="-127"/>
      <p:bold r:id="rId39"/>
    </p:embeddedFont>
    <p:embeddedFont>
      <p:font typeface="Pretendard Regular" panose="020B0600000101010101" charset="-127"/>
      <p:regular r:id="rId40"/>
    </p:embeddedFont>
    <p:embeddedFont>
      <p:font typeface="Pretendard" panose="02000503000000020004" pitchFamily="50" charset="-127"/>
      <p:regular r:id="rId41"/>
      <p:bold r:id="rId42"/>
    </p:embeddedFont>
    <p:embeddedFont>
      <p:font typeface="Pretendard Light" panose="02000403000000020004" pitchFamily="50" charset="-127"/>
      <p:regular r:id="rId43"/>
    </p:embeddedFont>
    <p:embeddedFont>
      <p:font typeface="Pretendard Medium" panose="02000603000000020004" pitchFamily="50" charset="-127"/>
      <p:regular r:id="rId44"/>
      <p:bold r:id="rId45"/>
    </p:embeddedFont>
    <p:embeddedFont>
      <p:font typeface="Pretendard SemiBold" panose="02000703000000020004" pitchFamily="50" charset="-127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BA4"/>
    <a:srgbClr val="0E6D62"/>
    <a:srgbClr val="C7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8" autoAdjust="0"/>
  </p:normalViewPr>
  <p:slideViewPr>
    <p:cSldViewPr>
      <p:cViewPr>
        <p:scale>
          <a:sx n="50" d="100"/>
          <a:sy n="50" d="100"/>
        </p:scale>
        <p:origin x="234" y="198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38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12EE-7A62-1CE7-E3C4-DF17E94D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BAA97A-6C2C-87E5-5246-0BBBCB4D7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13FCF7-DDB5-B165-2B65-1ACB654D9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51F6-3314-81F3-008F-49EB644A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8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4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692-EF25-E1F2-AA9D-BD9C0FF1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8DC404-1865-A1EB-3B33-89A014012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02239-6448-2A39-F816-55855F92E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826C-734C-A2F2-DCC9-B16EE9D4E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72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58D2-370E-24E9-1B85-443F2F82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1CC2D-7A3F-D795-C67E-C773F8C5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DAA351-A322-5013-0F62-84D72E37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47BDB-9542-6DAA-56AF-79CE44C0F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03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FC11-20E5-F0F8-73E8-681CA92A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2267D-F0F8-F85F-ABC3-5F2100139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0A50E-123B-2D08-7D11-4B7AC8CA1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157C3-232B-4F02-8B85-49C11EB4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5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48A0-3A4C-CB56-8038-12C4A85E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487C0-676E-87C1-E866-41920269D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9E63E-76E5-C713-3F00-32EF6EB1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A13D2-CD9F-BB62-4BEC-30B17873F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21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142D-FD37-7BB7-4952-86C2464A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1C855-B1E0-1524-86B2-B972756BA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84930-1FCC-8EBB-4E0D-5B0CC7EA6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0AAB3-381E-B279-6EA9-83EB612B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03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F666-EA01-6E46-F87B-CEAADCA6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6FDE4-A223-4AA6-20C4-0A5AE212D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3C7E87-FC8E-82DF-EF7A-304DB3788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EC730-5248-2C8F-1535-7250299A0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71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EC11-6C51-0697-7483-01D5A807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1C5167-243C-B298-0D55-4D5E370AA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0612F-50CB-5B84-3FFE-D32284ED7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22378-B318-0BAA-F5F6-0DF87176B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92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45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2.png"/><Relationship Id="rId10" Type="http://schemas.openxmlformats.org/officeDocument/2006/relationships/image" Target="../media/image62.JPG"/><Relationship Id="rId4" Type="http://schemas.openxmlformats.org/officeDocument/2006/relationships/image" Target="../media/image51.png"/><Relationship Id="rId9" Type="http://schemas.openxmlformats.org/officeDocument/2006/relationships/image" Target="../media/image6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45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45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45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45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7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45.pn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8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45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8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51.png"/><Relationship Id="rId7" Type="http://schemas.openxmlformats.org/officeDocument/2006/relationships/image" Target="../media/image8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52.png"/><Relationship Id="rId9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51.png"/><Relationship Id="rId7" Type="http://schemas.openxmlformats.org/officeDocument/2006/relationships/image" Target="../media/image9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51.png"/><Relationship Id="rId7" Type="http://schemas.openxmlformats.org/officeDocument/2006/relationships/image" Target="../media/image9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52.png"/><Relationship Id="rId9" Type="http://schemas.openxmlformats.org/officeDocument/2006/relationships/image" Target="../media/image9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45.png"/><Relationship Id="rId7" Type="http://schemas.openxmlformats.org/officeDocument/2006/relationships/image" Target="../media/image10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51.png"/><Relationship Id="rId7" Type="http://schemas.openxmlformats.org/officeDocument/2006/relationships/image" Target="../media/image10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51.png"/><Relationship Id="rId7" Type="http://schemas.openxmlformats.org/officeDocument/2006/relationships/image" Target="../media/image11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52.png"/><Relationship Id="rId9" Type="http://schemas.openxmlformats.org/officeDocument/2006/relationships/image" Target="../media/image1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51.png"/><Relationship Id="rId7" Type="http://schemas.openxmlformats.org/officeDocument/2006/relationships/image" Target="../media/image11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52.png"/><Relationship Id="rId9" Type="http://schemas.openxmlformats.org/officeDocument/2006/relationships/image" Target="../media/image1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최원경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2025.08.04  /  2025.09.01 ~ 2025.09.04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DCC6E5-8AB1-A3AE-2DD7-BCE9F7A89D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550216"/>
            <a:ext cx="10378606" cy="82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6A4E3-52BE-AE28-31E0-0C48B14B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759F-B2FE-B5EA-AD06-10524864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CFD62A-86CA-FCEB-D897-625C24237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32DBE4-EB7E-B113-BF0E-51184F2B7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0FE7E7-54F8-596A-4216-C40189C16FB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954699-C0A2-7C99-F935-9102FC99EF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54180CC-A9BD-C51D-9818-A98FDCD62E2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A193CD-9C2C-7A1D-7D39-80365822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06" y="5181600"/>
            <a:ext cx="12877800" cy="72370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C352AD-04F3-8993-ADCF-0110021A1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37" y="5889663"/>
            <a:ext cx="1296458" cy="66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5009A9F-100C-F3B6-17A0-848CEE792D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08595" y="5737262"/>
            <a:ext cx="533400" cy="485771"/>
          </a:xfrm>
          <a:prstGeom prst="bentConnector3">
            <a:avLst>
              <a:gd name="adj1" fmla="val -20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1A895-A011-2D28-D605-FF5E083A87FF}"/>
              </a:ext>
            </a:extLst>
          </p:cNvPr>
          <p:cNvSpPr txBox="1"/>
          <p:nvPr/>
        </p:nvSpPr>
        <p:spPr>
          <a:xfrm>
            <a:off x="16001224" y="5907806"/>
            <a:ext cx="3657600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상단의 헤더 영역에 위치한 물품 판매 글 클릭 시 판매 글을 작성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등록할 수 있는 페이지로 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5F943BE-3F50-92B0-F849-1210689D8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9465283"/>
            <a:ext cx="5603688" cy="43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DE2C0F-7B07-21E2-E353-4A79D7BFDD72}"/>
              </a:ext>
            </a:extLst>
          </p:cNvPr>
          <p:cNvSpPr txBox="1"/>
          <p:nvPr/>
        </p:nvSpPr>
        <p:spPr>
          <a:xfrm>
            <a:off x="19583400" y="8839200"/>
            <a:ext cx="36576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판매 가격 직접 책정 가능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/ </a:t>
            </a:r>
          </a:p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무료 나눔 체크 시 판매가격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원 설정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05A68B6-E475-7B1C-E8D0-4445587B2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10134541"/>
            <a:ext cx="5603688" cy="421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4AB1135-C9E3-8B42-266F-9CC8539472A5}"/>
              </a:ext>
            </a:extLst>
          </p:cNvPr>
          <p:cNvCxnSpPr>
            <a:cxnSpLocks/>
          </p:cNvCxnSpPr>
          <p:nvPr/>
        </p:nvCxnSpPr>
        <p:spPr>
          <a:xfrm>
            <a:off x="19109056" y="9739855"/>
            <a:ext cx="0" cy="531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E3A477F1-129D-46E8-8CB7-90A388564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5" y="8099463"/>
            <a:ext cx="6340981" cy="3572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AC09559-1CF8-BFCC-5157-1321DAA564B4}"/>
              </a:ext>
            </a:extLst>
          </p:cNvPr>
          <p:cNvSpPr txBox="1"/>
          <p:nvPr/>
        </p:nvSpPr>
        <p:spPr>
          <a:xfrm>
            <a:off x="3187289" y="9975174"/>
            <a:ext cx="3324973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파일 선택 버튼을 통해 최대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개의 사진까지 등록 가능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07A8EFF-CB54-1B66-A51B-8D3A8348D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24" y="5737262"/>
            <a:ext cx="1408014" cy="2255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DA4927-377C-39B2-3178-D027A31AFC79}"/>
              </a:ext>
            </a:extLst>
          </p:cNvPr>
          <p:cNvGrpSpPr/>
          <p:nvPr/>
        </p:nvGrpSpPr>
        <p:grpSpPr>
          <a:xfrm>
            <a:off x="12184579" y="9213815"/>
            <a:ext cx="2842260" cy="485848"/>
            <a:chOff x="10991162" y="3810000"/>
            <a:chExt cx="2842260" cy="6858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F26FBBE-F1E1-3D58-71AE-DF9B786594A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0365EEF-55E2-03FC-5059-314F8BD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991162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B34E722-D050-726B-B868-4A699DB02FE1}"/>
              </a:ext>
            </a:extLst>
          </p:cNvPr>
          <p:cNvGrpSpPr/>
          <p:nvPr/>
        </p:nvGrpSpPr>
        <p:grpSpPr>
          <a:xfrm flipH="1">
            <a:off x="7126056" y="8610543"/>
            <a:ext cx="2930677" cy="485848"/>
            <a:chOff x="10995486" y="3810000"/>
            <a:chExt cx="2842260" cy="68580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6C6D5AF-C148-7E23-4D00-6224EC45BAE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834E81C-3CB6-8D68-F50E-87346B97E229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486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6C2F5F7-DAB4-86E6-8231-B04B68EEB0F1}"/>
              </a:ext>
            </a:extLst>
          </p:cNvPr>
          <p:cNvGrpSpPr/>
          <p:nvPr/>
        </p:nvGrpSpPr>
        <p:grpSpPr>
          <a:xfrm flipH="1">
            <a:off x="7130677" y="5889664"/>
            <a:ext cx="3277340" cy="1104972"/>
            <a:chOff x="10994084" y="1981475"/>
            <a:chExt cx="3178464" cy="1559726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8D32C13-DFAC-B0FE-29CD-FE363D8EF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0900" y="2007083"/>
              <a:ext cx="0" cy="15341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2017F819-302F-C0EE-D80A-C16665DD6A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94084" y="1981475"/>
              <a:ext cx="31784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FDCD133-A721-54D5-F1B5-579E020B59B7}"/>
              </a:ext>
            </a:extLst>
          </p:cNvPr>
          <p:cNvSpPr txBox="1"/>
          <p:nvPr/>
        </p:nvSpPr>
        <p:spPr>
          <a:xfrm>
            <a:off x="7620000" y="4876800"/>
            <a:ext cx="22098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판매할 물품의 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카테고리를 선택 가능</a:t>
            </a:r>
          </a:p>
        </p:txBody>
      </p:sp>
    </p:spTree>
    <p:extLst>
      <p:ext uri="{BB962C8B-B14F-4D97-AF65-F5344CB8AC3E}">
        <p14:creationId xmlns:p14="http://schemas.microsoft.com/office/powerpoint/2010/main" val="25813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46FFB-F5B7-19A3-0951-487774C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036CE-44E4-D88E-6CE2-B15F41D2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82E465-89AC-18EF-8BE1-C51152A5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330957-B783-240F-8D99-8EB01182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7D5E09-4285-2C56-C5EA-DEA610AF52D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47B4AB-BC0D-2F96-F6CF-58C063019B0E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B8050A7-37F8-F984-D460-8AF0E2E61F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13B286-E92D-B6EA-DFFA-4DB1FA15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5334000"/>
            <a:ext cx="10756900" cy="6737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C7EB4-F124-7A06-AC97-DF129F114F46}"/>
              </a:ext>
            </a:extLst>
          </p:cNvPr>
          <p:cNvSpPr txBox="1"/>
          <p:nvPr/>
        </p:nvSpPr>
        <p:spPr>
          <a:xfrm>
            <a:off x="13868400" y="6477000"/>
            <a:ext cx="4007247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글 내용 작성 후 물품 등록 버튼 클릭 시 우측 사진처럼 메인 화면에서 정상적으로 판매 글이 등록된 것을 볼 수 있음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FE3A4E-0F01-7693-8E9C-5B8C19967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350" y="5911921"/>
            <a:ext cx="3067050" cy="558165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03780C4-399A-E472-580A-74AB6AE284F5}"/>
              </a:ext>
            </a:extLst>
          </p:cNvPr>
          <p:cNvSpPr/>
          <p:nvPr/>
        </p:nvSpPr>
        <p:spPr>
          <a:xfrm>
            <a:off x="14933612" y="7848600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63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ED228-CEBB-64E5-5AAE-7DAA2527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7B647A-A608-5078-0804-EFE62E61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B1F73-48C7-7851-5BD5-5E5D28E2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B219AB-6934-2758-808D-59D7C9CC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801BF78-9CD2-4DC2-C62A-BFB4BDCE76A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7D3AE6-231A-C7B0-5FD9-80B3FE6979C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3BF11DB-D3A2-67CC-F170-A1434E7AAB6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11E8DC-89D6-A3B5-66F3-594D2E6D5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8" y="5054600"/>
            <a:ext cx="12875922" cy="723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F65F6-1B73-E38E-52E9-920E7BD5C06C}"/>
              </a:ext>
            </a:extLst>
          </p:cNvPr>
          <p:cNvSpPr txBox="1"/>
          <p:nvPr/>
        </p:nvSpPr>
        <p:spPr>
          <a:xfrm>
            <a:off x="2618078" y="6207522"/>
            <a:ext cx="3289300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마이페이지에서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목록 버튼 클릭 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나의 판매 글 리스트를 보여주는 페이지로 이동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C7339-4559-CCAE-B1B1-5F2D9110EBB6}"/>
              </a:ext>
            </a:extLst>
          </p:cNvPr>
          <p:cNvSpPr/>
          <p:nvPr/>
        </p:nvSpPr>
        <p:spPr>
          <a:xfrm>
            <a:off x="6972300" y="7543800"/>
            <a:ext cx="6019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16AEB1-04BF-A90C-3736-5235E3D4DAD0}"/>
              </a:ext>
            </a:extLst>
          </p:cNvPr>
          <p:cNvCxnSpPr>
            <a:cxnSpLocks/>
          </p:cNvCxnSpPr>
          <p:nvPr/>
        </p:nvCxnSpPr>
        <p:spPr>
          <a:xfrm>
            <a:off x="12992100" y="7924800"/>
            <a:ext cx="1295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BEB7DD-84D2-082A-3377-78804E47CC3F}"/>
              </a:ext>
            </a:extLst>
          </p:cNvPr>
          <p:cNvSpPr txBox="1"/>
          <p:nvPr/>
        </p:nvSpPr>
        <p:spPr>
          <a:xfrm>
            <a:off x="11239500" y="6629400"/>
            <a:ext cx="29718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해당 영역 클릭 시 판매 글 상세 정보를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창으로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6705BA-EAD5-C96C-3D80-A5166DF53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4114800"/>
            <a:ext cx="6056021" cy="569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215C4F-C1BC-46D6-3EC3-C4EC4613A3EB}"/>
              </a:ext>
            </a:extLst>
          </p:cNvPr>
          <p:cNvCxnSpPr>
            <a:cxnSpLocks/>
          </p:cNvCxnSpPr>
          <p:nvPr/>
        </p:nvCxnSpPr>
        <p:spPr>
          <a:xfrm>
            <a:off x="20231100" y="9621220"/>
            <a:ext cx="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87165FB-8832-5979-92C8-4C215CA07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52" y="10620550"/>
            <a:ext cx="4314825" cy="14763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B14E91-33CA-916F-80BD-A44F1036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13" y="11188700"/>
            <a:ext cx="4314825" cy="14382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DCA312-BC57-6A9A-2C4E-C11ED36CE78B}"/>
              </a:ext>
            </a:extLst>
          </p:cNvPr>
          <p:cNvSpPr txBox="1"/>
          <p:nvPr/>
        </p:nvSpPr>
        <p:spPr>
          <a:xfrm>
            <a:off x="20017077" y="8458200"/>
            <a:ext cx="2588919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버튼 클릭 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판매 글 삭제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913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C124E-9093-8E1E-B6D9-1A264B19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0C3C3E-C290-50A7-ABFC-B029E0B5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2F169A-6D2E-97AB-FD2A-ACE23E11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801F2C-541C-14E6-592C-29AA9566D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3026EF7-9AA7-AB35-B3B7-CA264CB137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C25E04-60C4-8A98-D032-10E5075AFC9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72A825-E750-4643-C9D1-5FAFF3B2FB0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41681E-C533-2EE3-2089-3A37AC7CB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334000"/>
            <a:ext cx="7636778" cy="659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3169C-2231-446E-8940-79824D09E792}"/>
              </a:ext>
            </a:extLst>
          </p:cNvPr>
          <p:cNvSpPr txBox="1"/>
          <p:nvPr/>
        </p:nvSpPr>
        <p:spPr>
          <a:xfrm>
            <a:off x="9071878" y="4823222"/>
            <a:ext cx="3289300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상세 정보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수정 버튼 클릭 시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수정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창이 뜨게 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7FF3D-E2A4-6E83-CD2A-138DD0C361CA}"/>
              </a:ext>
            </a:extLst>
          </p:cNvPr>
          <p:cNvSpPr txBox="1"/>
          <p:nvPr/>
        </p:nvSpPr>
        <p:spPr>
          <a:xfrm>
            <a:off x="11811000" y="6934200"/>
            <a:ext cx="4007247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카테고리와 물품 사진을 제외한 나머지 항목들을 모두 수정할 수 있으며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등록 기능과 같이 무료 나눔 체크 시 판매 가격은 자동으로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원으로 고정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4761C28-E676-E7B8-5132-3B4B61223A43}"/>
              </a:ext>
            </a:extLst>
          </p:cNvPr>
          <p:cNvSpPr/>
          <p:nvPr/>
        </p:nvSpPr>
        <p:spPr>
          <a:xfrm>
            <a:off x="12876212" y="8458200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93B4D-D345-F4C3-85EF-46EC4A8A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5844778"/>
            <a:ext cx="3095625" cy="5534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3A20B0-0EFB-11C4-4AB0-FB4A5AA59401}"/>
              </a:ext>
            </a:extLst>
          </p:cNvPr>
          <p:cNvSpPr txBox="1"/>
          <p:nvPr/>
        </p:nvSpPr>
        <p:spPr>
          <a:xfrm>
            <a:off x="19315113" y="5334000"/>
            <a:ext cx="2478087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기존 판매 글이 수정되어 정상적으로 처리된 것을 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153BC-F7A8-DF78-A57C-72A650BC2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299" y="9816227"/>
            <a:ext cx="4314825" cy="1419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087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58E21-C486-428F-11DA-DF922049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894662-1DF8-B7B5-6B6D-F66727635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36C4F1-DC73-9090-151E-25F23F55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9CB9B5-3C25-7FA6-2D86-4280E987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8C934CB-473E-7097-5EBA-298E1E427F6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77A1F5-D8ED-92EB-7108-36FEA69309C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1954F2D-5063-CB27-9304-81C4EFE0AFE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16CD5-BA86-3914-F982-50A863E8D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2" y="5604664"/>
            <a:ext cx="6664438" cy="433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2E61-CA50-3BD9-4BFF-3C917A6D829D}"/>
              </a:ext>
            </a:extLst>
          </p:cNvPr>
          <p:cNvSpPr txBox="1"/>
          <p:nvPr/>
        </p:nvSpPr>
        <p:spPr>
          <a:xfrm>
            <a:off x="5284500" y="4979590"/>
            <a:ext cx="2891522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물품 판매 글 페이지에서 채팅 버튼을 클릭하면 판매자와의 채팅방을 생성할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A780ED-A4BB-B844-3C65-B73C8670B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10474548"/>
            <a:ext cx="6404854" cy="625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4C772C-150B-7508-003B-0C0F8E99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592" y="5619257"/>
            <a:ext cx="6628608" cy="434741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BFC8EF-402B-D3D4-6731-BB138EC53DFF}"/>
              </a:ext>
            </a:extLst>
          </p:cNvPr>
          <p:cNvSpPr/>
          <p:nvPr/>
        </p:nvSpPr>
        <p:spPr>
          <a:xfrm>
            <a:off x="11545942" y="7248006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667D0-9AD6-3F64-1C89-7329C57FF99D}"/>
              </a:ext>
            </a:extLst>
          </p:cNvPr>
          <p:cNvSpPr txBox="1"/>
          <p:nvPr/>
        </p:nvSpPr>
        <p:spPr>
          <a:xfrm>
            <a:off x="10402319" y="11386455"/>
            <a:ext cx="3579361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입력 창에 메시지를 입력 후 보내기 버튼을 누르면 메시지의 내용과 보낸 시간이 함께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뜨도록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1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9F6B7-7860-A661-5F59-C5852FBA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2B66BA-7FFE-2F17-2479-9C93B0A0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9C391B-1E97-1D8E-E884-2DD9B117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2F4EB8-A988-37E9-4D7D-925E3A3BF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C04979-3E47-8B75-3741-56DF3B59CC7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85778B-F03C-8E73-990C-70977C8C3D8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514B70-35D0-8BD6-C56E-4782159573A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184837-82F3-EADA-005A-717A8E2D9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5363894"/>
            <a:ext cx="7680780" cy="59602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EB0948-5AEF-FCA3-BA50-FA5CE0EF681A}"/>
              </a:ext>
            </a:extLst>
          </p:cNvPr>
          <p:cNvSpPr txBox="1"/>
          <p:nvPr/>
        </p:nvSpPr>
        <p:spPr>
          <a:xfrm>
            <a:off x="7430519" y="10984379"/>
            <a:ext cx="3579361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메시지를 받은 상대방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는 마이페이지의 채팅 메시지 목록에서 채팅방이 생성된 것을 확인할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6358CB-B82E-5C1D-6231-4071F2DD3741}"/>
              </a:ext>
            </a:extLst>
          </p:cNvPr>
          <p:cNvSpPr/>
          <p:nvPr/>
        </p:nvSpPr>
        <p:spPr>
          <a:xfrm>
            <a:off x="15803446" y="7197283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1D9B59-59D8-13A4-ADAA-5A3DCFACF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512" y="5496582"/>
            <a:ext cx="5362575" cy="3752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86A453-F5C4-C97D-005B-6548F3AF6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59" y="5439432"/>
            <a:ext cx="5410200" cy="381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698BF9-CE3A-520F-7968-D917D76B380D}"/>
              </a:ext>
            </a:extLst>
          </p:cNvPr>
          <p:cNvSpPr/>
          <p:nvPr/>
        </p:nvSpPr>
        <p:spPr>
          <a:xfrm>
            <a:off x="2514600" y="9905999"/>
            <a:ext cx="6705600" cy="91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0CC71-7CA7-6D3A-5F37-FF387F436233}"/>
              </a:ext>
            </a:extLst>
          </p:cNvPr>
          <p:cNvGrpSpPr/>
          <p:nvPr/>
        </p:nvGrpSpPr>
        <p:grpSpPr>
          <a:xfrm>
            <a:off x="8710322" y="8344007"/>
            <a:ext cx="1177649" cy="1561992"/>
            <a:chOff x="11010900" y="3810000"/>
            <a:chExt cx="2842260" cy="220483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22637A9-11AF-47BE-55B8-7365405840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ADB9651-2B92-9181-20A1-3FF65DAD28F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22677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FD9470-174B-2435-99B6-BF659B70B89A}"/>
              </a:ext>
            </a:extLst>
          </p:cNvPr>
          <p:cNvSpPr txBox="1"/>
          <p:nvPr/>
        </p:nvSpPr>
        <p:spPr>
          <a:xfrm>
            <a:off x="13449295" y="4600354"/>
            <a:ext cx="3595919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채팅방에서는 상대방의 메시지가 항상 좌측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상대방의 아이디와 함께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 메시지가 뜨게 되어있으며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상대방에게 답장을 보낼 수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07632F-9825-2AFB-33C4-1855E0C18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77" y="8735298"/>
            <a:ext cx="5381625" cy="378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8C30AD-5055-28A2-069B-E1BA55915E14}"/>
              </a:ext>
            </a:extLst>
          </p:cNvPr>
          <p:cNvSpPr txBox="1"/>
          <p:nvPr/>
        </p:nvSpPr>
        <p:spPr>
          <a:xfrm>
            <a:off x="16264342" y="11433367"/>
            <a:ext cx="5639919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다시 구매자의 아이디로 로그인 후 채팅방을 확인하면 정상적으로 메시지가 수신된 것을 볼 수 있고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나의 메시지를 읽었으므로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처리가 되어 해당 메시지에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이라는 텍스트가 붙음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39955-30F5-D3A4-4588-D511FDC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3A5DEF-F756-CAFF-219C-E9E0BE00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0F0D1-E9AE-8083-4D21-2397F1BB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8FA951-B03D-7F17-4E86-20BB5830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375A85-55D3-0623-A6C7-2618B8D3F9B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DB9DCD-9FB4-7A29-6673-ED6943205B24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9EF6A7-7620-0451-8C6E-20CB7728CCA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6E943-30B7-399E-791D-9E97EA70E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364445"/>
            <a:ext cx="7321418" cy="595912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0848A9-F292-BCF7-1A21-E3D7D8FC4675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AC0822-39E3-2067-1E04-A3236D87FBD3}"/>
              </a:ext>
            </a:extLst>
          </p:cNvPr>
          <p:cNvSpPr/>
          <p:nvPr/>
        </p:nvSpPr>
        <p:spPr>
          <a:xfrm>
            <a:off x="8351520" y="9692640"/>
            <a:ext cx="457201" cy="483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168A46-527A-29DC-6A8F-22EB2EE023BD}"/>
              </a:ext>
            </a:extLst>
          </p:cNvPr>
          <p:cNvGrpSpPr/>
          <p:nvPr/>
        </p:nvGrpSpPr>
        <p:grpSpPr>
          <a:xfrm>
            <a:off x="8686800" y="8096520"/>
            <a:ext cx="660556" cy="1573438"/>
            <a:chOff x="11010900" y="3793843"/>
            <a:chExt cx="2114820" cy="222099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3509F22-0152-3854-3ABD-498EC28CEC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7D2D484-B950-DBA1-9E57-DACAF95E2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0900" y="3793843"/>
              <a:ext cx="2114820" cy="288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378945B-FC87-9C09-111D-F7402912E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8580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D97363-9B9A-90FB-DF46-A0903CF97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80581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C1982D-636D-722A-48B9-8F13D883F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524" y="6436451"/>
            <a:ext cx="5878515" cy="34980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2F3131-24DF-D7D0-BA9D-580393AD607C}"/>
              </a:ext>
            </a:extLst>
          </p:cNvPr>
          <p:cNvSpPr txBox="1"/>
          <p:nvPr/>
        </p:nvSpPr>
        <p:spPr>
          <a:xfrm>
            <a:off x="9253857" y="10001850"/>
            <a:ext cx="2891522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메시지 목록에서 채팅방의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‘X’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버튼을 누르면 해당 채팅방을 나갈 수 있음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sejong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 퇴장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586878-985B-0C59-0808-D67DA926EEBB}"/>
              </a:ext>
            </a:extLst>
          </p:cNvPr>
          <p:cNvSpPr txBox="1"/>
          <p:nvPr/>
        </p:nvSpPr>
        <p:spPr>
          <a:xfrm>
            <a:off x="14480832" y="9987781"/>
            <a:ext cx="2891522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 나가게 되면 해당 채팅방은 메시지 목록에서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리스트에 뜨지 않게 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75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8909A-65C1-EE80-F32F-BF9B67C5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AD98ED-30C0-2A0C-B242-65894093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1DBADD-488A-A7FB-4AD6-35001D80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310E9F-BCC7-4C96-2E47-0F064E15B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E97C55D-CC71-988F-A288-BCF769C86EF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1F8123-6B25-66EA-DF8D-33E3C08A9F3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60DDC0-CB50-C222-4FC9-62AEA05A364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0FD9BD6-643A-63AA-A6F6-7FCDA5B5DF94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A5B4F0-7793-A6BE-CE5F-45DE4A55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88" y="75438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0D0A1E-FCFC-0E1C-6AEA-B99691F81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88" y="87439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A6B3C3-0CFE-60F5-0997-09507BF1C036}"/>
              </a:ext>
            </a:extLst>
          </p:cNvPr>
          <p:cNvSpPr txBox="1"/>
          <p:nvPr/>
        </p:nvSpPr>
        <p:spPr>
          <a:xfrm>
            <a:off x="11167495" y="6157516"/>
            <a:ext cx="4605905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남은 회원도 채팅방을 나가게 된다면 더 이상 채팅방에 남아있는 회원은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존재하지 않으므로 해당 채팅방이 완전하게 삭제 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6B66F8-97C3-24E2-6BEC-68550E522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61" y="5561798"/>
            <a:ext cx="6791325" cy="58499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F27ACE-8271-5BDE-F151-FDBAFB0C83DE}"/>
              </a:ext>
            </a:extLst>
          </p:cNvPr>
          <p:cNvSpPr txBox="1"/>
          <p:nvPr/>
        </p:nvSpPr>
        <p:spPr>
          <a:xfrm>
            <a:off x="7315200" y="11188700"/>
            <a:ext cx="3776343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채팅방을 나가도 채팅방이 완전히 삭제되지는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않으며 나가지 않은 회원에게는 여전히 채팅방이 존재함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70049-71D9-1CE8-97D7-223E89F31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997" y="6509518"/>
            <a:ext cx="5645042" cy="36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5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등록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8BB020-7739-781B-266C-DB5B49A7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4" y="4787755"/>
            <a:ext cx="10248900" cy="4661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219A7-62EA-EB17-2B01-F36D4FCCA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32" y="8663883"/>
            <a:ext cx="7383381" cy="1505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2EDCE8-8052-48B4-09B4-F5562166C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5" y="10515600"/>
            <a:ext cx="10024328" cy="2029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BE88E-2424-C6AB-EAFE-B0C8BB01736B}"/>
              </a:ext>
            </a:extLst>
          </p:cNvPr>
          <p:cNvSpPr txBox="1"/>
          <p:nvPr/>
        </p:nvSpPr>
        <p:spPr>
          <a:xfrm>
            <a:off x="9191625" y="4156710"/>
            <a:ext cx="8410575" cy="163449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폼에 대해서 사진을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장보다 더 많이 선택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 미 선택 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혹은 글 작성 중 세션이 만료되어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user_id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회원의 아이디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가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비어있으면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e.preventDefault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함수를 사용하여 해당 폼이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되지 않도록 처리함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 나눔 설정 체크박스 체크 시 가격을 입력하는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값을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으로 고정시킴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437F1-28D2-8358-56A2-111AF6E965B9}"/>
              </a:ext>
            </a:extLst>
          </p:cNvPr>
          <p:cNvSpPr txBox="1"/>
          <p:nvPr/>
        </p:nvSpPr>
        <p:spPr>
          <a:xfrm>
            <a:off x="10475928" y="1094228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9CC73F-335F-D212-2CBE-EFE0C6966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046800"/>
            <a:ext cx="8201386" cy="3553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576316-3697-F16C-64EE-F43C448E9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383" y="8255090"/>
            <a:ext cx="5196473" cy="3826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5215F1-EEA7-B39E-5277-71D75456D048}"/>
              </a:ext>
            </a:extLst>
          </p:cNvPr>
          <p:cNvSpPr txBox="1"/>
          <p:nvPr/>
        </p:nvSpPr>
        <p:spPr>
          <a:xfrm>
            <a:off x="12649200" y="11353800"/>
            <a:ext cx="5758599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컨트롤러에서는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MultipartFile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[]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이용하여 사진이 저장되도록 하였고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여러 장의 사진이 저장되는 경우 사진의 파일 이름을 쉼표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(,)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통해 연결하여 데이터베이스에 저장시켜 해당 판매 글의 모든 사진에 접근할 수 있도록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91335-6B7C-E12A-597F-19F10467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3723C8-46D2-612D-C542-72DABD9A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5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40B1C6-F1AD-94B7-21D5-19E15F48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35FD88-BCD6-82A7-8882-5D6A2FE5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F2F897A-A1C4-2ADE-619C-D1437FBEA56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수정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삭제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92E4DCA-D307-D72F-9494-1A70F348400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026D4E-7E66-B5CA-EB8C-25FFBCA10E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4A83A-270E-60A9-BED3-6E2A4796B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5234804"/>
            <a:ext cx="12315825" cy="1609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7C550-44DA-854C-10FD-5674DA7E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578347"/>
            <a:ext cx="11677650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19728-3599-99C2-66BB-90CB0A5F19C8}"/>
              </a:ext>
            </a:extLst>
          </p:cNvPr>
          <p:cNvSpPr txBox="1"/>
          <p:nvPr/>
        </p:nvSpPr>
        <p:spPr>
          <a:xfrm>
            <a:off x="20340070" y="6304382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CBE0-32F2-2BA7-B5BA-21EAB22C69F4}"/>
              </a:ext>
            </a:extLst>
          </p:cNvPr>
          <p:cNvSpPr txBox="1"/>
          <p:nvPr/>
        </p:nvSpPr>
        <p:spPr>
          <a:xfrm>
            <a:off x="13087350" y="4724026"/>
            <a:ext cx="8410575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시 해당 판매 글의 정보를 보여줄 때 앞서 판매 글 등록에서 언급했듯 사진 파일명을 쉼표로 연결하여 하나로 저장하였는데 이를 다시 쉼표 기준으로 잘라내어 각 사진 파일을 저장된 폴더에서 조회하여 가져옴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24A0F7-B6EE-B5F4-6E97-5E5E6EC24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8118533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38CCD2-E896-2DF2-17F0-130B5AA01190}"/>
              </a:ext>
            </a:extLst>
          </p:cNvPr>
          <p:cNvSpPr txBox="1"/>
          <p:nvPr/>
        </p:nvSpPr>
        <p:spPr>
          <a:xfrm>
            <a:off x="8134350" y="786034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4690DA-7F08-6E91-EE4C-4A0278998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75" y="8248650"/>
            <a:ext cx="9420225" cy="3943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BDECC-9967-DC16-2669-1D9BB5463AC8}"/>
              </a:ext>
            </a:extLst>
          </p:cNvPr>
          <p:cNvSpPr txBox="1"/>
          <p:nvPr/>
        </p:nvSpPr>
        <p:spPr>
          <a:xfrm>
            <a:off x="4619625" y="9506742"/>
            <a:ext cx="8410575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시 판매 글을 등록할 때 저장된 사진을 조회하여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file.delete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모두 같이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삭제시키며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해당 판매 글에 대해 생성된 채팅방도 같이 삭제되도록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E48F3B-4190-B60B-D0FA-FFE9F3237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49" y="11199846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45C286-54FF-E75A-D71A-57B8AE1CEB25}"/>
              </a:ext>
            </a:extLst>
          </p:cNvPr>
          <p:cNvSpPr txBox="1"/>
          <p:nvPr/>
        </p:nvSpPr>
        <p:spPr>
          <a:xfrm>
            <a:off x="8134350" y="10956453"/>
            <a:ext cx="4647449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삭제로 인해 발생되는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27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26394-68E0-6E8C-01E6-2C2D298B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A72362-AA37-3FE5-53F5-13B240E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40761-FEDB-1FA7-85CF-405021F9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8EF5E2-1B19-ED09-BB97-C1E039D50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7D7AAF-F1B2-DEC7-8434-0595DD63AC39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 기록 불러오기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5D5B8A-7126-99A8-6E2D-13F6EBE0A3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A8476D-87F2-C43F-20BB-85169F644F8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F7207-3DEB-67E6-CF28-F26000462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74150"/>
            <a:ext cx="7872574" cy="3219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F4B277-42D6-C339-547A-73D541D4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74" y="7686713"/>
            <a:ext cx="8261350" cy="4820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2504B-D10C-F9A7-B73A-7DDE6464554D}"/>
              </a:ext>
            </a:extLst>
          </p:cNvPr>
          <p:cNvSpPr txBox="1"/>
          <p:nvPr/>
        </p:nvSpPr>
        <p:spPr>
          <a:xfrm>
            <a:off x="7948774" y="4393088"/>
            <a:ext cx="931352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Script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BC72234-3073-57AC-1D8F-710A77080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75" y="7155657"/>
            <a:ext cx="5518150" cy="2826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A366F2-78AE-6A20-65E5-22C1647E9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200" y="5754443"/>
            <a:ext cx="8686800" cy="2900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3C5F3A-93A8-58C2-07FD-1E78B30EB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324" y="8200117"/>
            <a:ext cx="7824790" cy="394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F1BED-BB83-8928-FA68-FB628E30E52A}"/>
              </a:ext>
            </a:extLst>
          </p:cNvPr>
          <p:cNvSpPr txBox="1"/>
          <p:nvPr/>
        </p:nvSpPr>
        <p:spPr>
          <a:xfrm>
            <a:off x="8590124" y="10940657"/>
            <a:ext cx="3895724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이용한 채팅방에서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기존의 채팅 기록을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에서 조회하여 불러오는 기능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9B01A7-105E-4837-5DC9-C49116D4474D}"/>
              </a:ext>
            </a:extLst>
          </p:cNvPr>
          <p:cNvSpPr txBox="1"/>
          <p:nvPr/>
        </p:nvSpPr>
        <p:spPr>
          <a:xfrm>
            <a:off x="13559000" y="4342152"/>
            <a:ext cx="7315200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채팅 메시지에서 보낸 사람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from_user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혹은 받은 사람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to_user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 세션의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 아이디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되어 있는 회원의 아이디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메시지만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그 중에서 자신이 나가지 않은 채팅방에 해당하는 메시지만 가져옴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23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ADB9A-2A44-CAAC-CCBA-480AD821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136B28-C193-CD09-9175-838ACB42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B6AE58-02D3-75ED-0A4D-FC114758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162EAB-B5CF-1B8E-A6C1-AF63A6FB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5C1D1C4-7109-129D-2BFC-8B01995CE58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WebSocket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5912B0-31F3-C082-C407-1F0F6CCD8B7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9B24E9-BD2A-0557-1E99-F294C09886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F0B5F9-4126-0DA4-FFF4-78F99356A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25" y="5314517"/>
            <a:ext cx="10294581" cy="4210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45ABD-DAED-AB16-5E85-1F9257C1CE78}"/>
              </a:ext>
            </a:extLst>
          </p:cNvPr>
          <p:cNvSpPr txBox="1"/>
          <p:nvPr/>
        </p:nvSpPr>
        <p:spPr>
          <a:xfrm>
            <a:off x="10765348" y="5054600"/>
            <a:ext cx="931352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DF4E70-184B-6AAC-7FAA-1DCB00083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75" y="10064751"/>
            <a:ext cx="9800525" cy="199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2000A-F573-F438-A186-86590C71D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46" y="8121650"/>
            <a:ext cx="10743785" cy="1634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FB836F-D9FB-3157-494B-7EE06E511748}"/>
              </a:ext>
            </a:extLst>
          </p:cNvPr>
          <p:cNvSpPr txBox="1"/>
          <p:nvPr/>
        </p:nvSpPr>
        <p:spPr>
          <a:xfrm>
            <a:off x="15849600" y="5258911"/>
            <a:ext cx="7315200" cy="163449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채팅방은 구매자의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현재 로그인 중인 회원의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판매자의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상대방의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판매자의 판매 글 번호를 가지고 생성됨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n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ew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WebSocket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통해 웹 소켓이 연결되며 연결된 채팅 서버에서 채팅을 보내 메시지가 생성됨으로 나와 상대방의 채팅방이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생성 되도록 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463A-0F79-E7BB-7EA7-DF5996A209F2}"/>
              </a:ext>
            </a:extLst>
          </p:cNvPr>
          <p:cNvSpPr txBox="1"/>
          <p:nvPr/>
        </p:nvSpPr>
        <p:spPr>
          <a:xfrm>
            <a:off x="20726400" y="7879238"/>
            <a:ext cx="2133600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405223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3849-38E3-82CC-98FF-82B4D800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219092-3E30-C20B-FA79-751C3CD4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299B5F-491B-AA7D-2C1A-B3285762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62CF20-9CE3-0AC6-E33C-291D9939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8AB1EFF-ECC3-81DF-EA1B-68834469900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E52547-7C1E-AD87-AB63-EBDFA7946A7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9A5C2E5-2CF3-8262-64C0-391688EF522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E8E63-7CB3-6E4C-A8DD-CA51874C8EB6}"/>
              </a:ext>
            </a:extLst>
          </p:cNvPr>
          <p:cNvSpPr txBox="1"/>
          <p:nvPr/>
        </p:nvSpPr>
        <p:spPr>
          <a:xfrm>
            <a:off x="18516600" y="4648200"/>
            <a:ext cx="4495800" cy="347329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모달창에서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보낼 메시지를 입력하고 전송 버튼을 클릭하면 채팅을 보낸 사람과 받는 사람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 글 번호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그리고 전송할 메시지 내용이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Chat_Server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전송됨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전송된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‘chat’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타입의 데이터는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 저장시킴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저장된 데이터를 통해 채팅방의 구분과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채팅기록 조회가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5A93A2B-CE58-D6BE-C4DA-55C5BED18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768850"/>
            <a:ext cx="6819900" cy="4527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3C9E1D-130E-FF63-8DC4-498C1B43B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88" y="5309852"/>
            <a:ext cx="8677173" cy="3787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2D255D-160C-4755-2FA4-68ED745BE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48" y="9407900"/>
            <a:ext cx="7543800" cy="3366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A7749-6346-F2EF-9F8E-5B143419E99B}"/>
              </a:ext>
            </a:extLst>
          </p:cNvPr>
          <p:cNvSpPr txBox="1"/>
          <p:nvPr/>
        </p:nvSpPr>
        <p:spPr>
          <a:xfrm>
            <a:off x="15750388" y="5058110"/>
            <a:ext cx="2133600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D908B7-BC53-8C17-783A-612697FFB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715079"/>
            <a:ext cx="8677174" cy="30595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C60DBD-699D-91FE-1628-347CCBB5C808}"/>
              </a:ext>
            </a:extLst>
          </p:cNvPr>
          <p:cNvSpPr txBox="1"/>
          <p:nvPr/>
        </p:nvSpPr>
        <p:spPr>
          <a:xfrm>
            <a:off x="8097157" y="9479484"/>
            <a:ext cx="1960984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전송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54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43949-8CD6-0BB6-47CD-1CDD58BC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4E8DBB-4028-3757-8E1F-80AC1FD7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B55D91-9D62-118A-9F8F-9FD40722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68244C-B3BB-0E12-7368-F7C150E4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59A8CBB-0D49-8A41-B263-5480690742AF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4E0B86-A7DB-23F8-C4E6-B1CBD9243D0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916E51-9932-C325-AECA-AF9D47AB62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4CDBDE-F901-D1F0-3C72-444D65F11F9C}"/>
              </a:ext>
            </a:extLst>
          </p:cNvPr>
          <p:cNvSpPr txBox="1"/>
          <p:nvPr/>
        </p:nvSpPr>
        <p:spPr>
          <a:xfrm>
            <a:off x="16837277" y="5562600"/>
            <a:ext cx="4495800" cy="224742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 클릭 이후 해당 메시지 입력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칸에 존재하는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value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공백으로 만들어 주도록 구현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버튼을 클릭 뿐만 아니라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엔터키를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누르는 이벤트로도 전송이 가능하도록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17E62-888C-7558-32E1-53E47EBD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9" y="5562600"/>
            <a:ext cx="11741655" cy="27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3369D-8FFC-B23D-3B7A-4AB3D4CC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9444038"/>
            <a:ext cx="13649676" cy="2174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46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E85FD-04DA-9F6F-B9C2-B705A2FF9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2D7411-7A0E-7B6B-6F55-FD741D60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5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58AF79-E17E-296A-2EA3-FB45CF04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00DF20-CD93-1ECD-2943-ADD6D3D0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4C7778B-62D8-46C8-9EE3-4B4F06C6F30B}"/>
              </a:ext>
            </a:extLst>
          </p:cNvPr>
          <p:cNvSpPr txBox="1"/>
          <p:nvPr/>
        </p:nvSpPr>
        <p:spPr>
          <a:xfrm>
            <a:off x="1943099" y="3390900"/>
            <a:ext cx="8043835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읽음 처리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28F620-07BF-3861-19F2-3076D7DCAFD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1DEEDB-4F97-FEEE-4850-B23DF406AF9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8A4E1-0D23-E302-536B-53AC37941533}"/>
              </a:ext>
            </a:extLst>
          </p:cNvPr>
          <p:cNvSpPr txBox="1"/>
          <p:nvPr/>
        </p:nvSpPr>
        <p:spPr>
          <a:xfrm>
            <a:off x="6076384" y="10137763"/>
            <a:ext cx="7315200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Data.type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‘read’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일 경우 내가 받은 메시지에 대한 읽음 처리를 진행함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접속한 채팅방에 해당하는 내가 받은 메시지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상대방이 보낸 메시지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is_read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값이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부분을 모두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바꿔주어 읽음 처리를 수행함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B5D47-971C-3E48-4902-A3521F7A4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33" y="5837361"/>
            <a:ext cx="7821102" cy="22017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3D625-7ED6-4F10-BC05-951CA5898113}"/>
              </a:ext>
            </a:extLst>
          </p:cNvPr>
          <p:cNvSpPr txBox="1"/>
          <p:nvPr/>
        </p:nvSpPr>
        <p:spPr>
          <a:xfrm>
            <a:off x="8843935" y="5497988"/>
            <a:ext cx="931352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44390-9FF2-0A6F-4953-B533C212C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24" y="5769366"/>
            <a:ext cx="8734425" cy="1055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4E4FCE-9A63-00C5-7AF8-E3E4C492B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00" y="6432860"/>
            <a:ext cx="4635500" cy="11871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E9AD52-B071-4CD8-4444-89EAED93D8EC}"/>
              </a:ext>
            </a:extLst>
          </p:cNvPr>
          <p:cNvSpPr txBox="1"/>
          <p:nvPr/>
        </p:nvSpPr>
        <p:spPr>
          <a:xfrm>
            <a:off x="18628774" y="5486400"/>
            <a:ext cx="2133600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0F12D5-66AB-22E6-5A0B-D526C6F1A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7962900"/>
            <a:ext cx="7543800" cy="3457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2FCC12-9E3B-27B8-05A7-F79E5D2E8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85" y="8676789"/>
            <a:ext cx="8597900" cy="861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7DA02D-B6F5-C87E-B38B-B2EC86287DAD}"/>
              </a:ext>
            </a:extLst>
          </p:cNvPr>
          <p:cNvSpPr txBox="1"/>
          <p:nvPr/>
        </p:nvSpPr>
        <p:spPr>
          <a:xfrm>
            <a:off x="8691535" y="8382000"/>
            <a:ext cx="1752600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 처리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75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7C8C2-1B0A-593C-6DE3-849385D7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1C89DF-8628-DCBC-5D46-B0F21156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34E5E7-6C60-F754-6D4C-87AAA3C6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3603A8-E2EB-CE8E-939B-69715324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887C683-3C27-0146-518C-E0DF8C26B703}"/>
              </a:ext>
            </a:extLst>
          </p:cNvPr>
          <p:cNvSpPr txBox="1"/>
          <p:nvPr/>
        </p:nvSpPr>
        <p:spPr>
          <a:xfrm>
            <a:off x="1943100" y="3390900"/>
            <a:ext cx="1039864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WebSocket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 해제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0FEF33-AD90-17BC-46BF-CF3F18E4C5C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C7AB06D-7052-4D05-75A2-8C02A3F06FD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305A3-ACFF-74F2-4404-B083A9F8B08C}"/>
              </a:ext>
            </a:extLst>
          </p:cNvPr>
          <p:cNvSpPr txBox="1"/>
          <p:nvPr/>
        </p:nvSpPr>
        <p:spPr>
          <a:xfrm>
            <a:off x="15849600" y="9147810"/>
            <a:ext cx="35052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닫으면 해당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WebSocket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의 연결이 종료됨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8BE55-91EC-C2E4-F3D9-5D3404657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47" y="5911215"/>
            <a:ext cx="14941559" cy="1937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B64A8A-97DF-B4FE-7705-491729FB4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7" y="9187656"/>
            <a:ext cx="10024506" cy="2274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77D58-09EB-5049-7CBE-5A751821228F}"/>
              </a:ext>
            </a:extLst>
          </p:cNvPr>
          <p:cNvSpPr txBox="1"/>
          <p:nvPr/>
        </p:nvSpPr>
        <p:spPr>
          <a:xfrm>
            <a:off x="17570445" y="5706903"/>
            <a:ext cx="931352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40294-9817-48A8-3D1F-D030E2813C0A}"/>
              </a:ext>
            </a:extLst>
          </p:cNvPr>
          <p:cNvSpPr txBox="1"/>
          <p:nvPr/>
        </p:nvSpPr>
        <p:spPr>
          <a:xfrm>
            <a:off x="11491397" y="8983344"/>
            <a:ext cx="2133600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3019789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0D63E-1F10-2E3C-5778-548188C6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E27D9F-3ADA-7515-F6F3-CC5BEA75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65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CCBFD0-662B-59CD-E568-E21A9D92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BC92AC-CB13-31DC-3EAC-3447CA90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CA2A211-2CC5-D026-ED6E-08F3EB5F84F7}"/>
              </a:ext>
            </a:extLst>
          </p:cNvPr>
          <p:cNvSpPr txBox="1"/>
          <p:nvPr/>
        </p:nvSpPr>
        <p:spPr>
          <a:xfrm>
            <a:off x="1943099" y="3390900"/>
            <a:ext cx="850103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_ </a:t>
            </a:r>
            <a:r>
              <a:rPr lang="ko-KR" altLang="en-US" sz="4533" spc="-272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채팅방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나가기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CFC53C-7522-6997-6794-7375778F488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43884C8-6FDF-8EA2-A32E-65CFA6F65B8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E2B863-6E59-B3B9-A1DA-3B7AB01FF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44713"/>
            <a:ext cx="8991949" cy="31562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9382A2-5C44-1319-10F4-F9DC6FA34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302625"/>
            <a:ext cx="9156700" cy="4430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164A26-B7F1-FC1D-4EE6-27CA6B29B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726" y="6634967"/>
            <a:ext cx="9172575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709B7-D903-3228-D059-DE1BBF2A5AB5}"/>
              </a:ext>
            </a:extLst>
          </p:cNvPr>
          <p:cNvSpPr txBox="1"/>
          <p:nvPr/>
        </p:nvSpPr>
        <p:spPr>
          <a:xfrm>
            <a:off x="11671300" y="4876800"/>
            <a:ext cx="37338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 페이지에서 특정 채팅방에 대한 나가기 버튼 클릭 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75039-E8A4-BA53-6192-8953408831BF}"/>
              </a:ext>
            </a:extLst>
          </p:cNvPr>
          <p:cNvSpPr txBox="1"/>
          <p:nvPr/>
        </p:nvSpPr>
        <p:spPr>
          <a:xfrm>
            <a:off x="19091276" y="6096000"/>
            <a:ext cx="324802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채팅방에서 상대방 퇴장 여부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958C71-7D3C-63DE-2071-A886E1872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0" y="9005978"/>
            <a:ext cx="10687050" cy="1028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33EABB-D2B1-6C85-1790-83CAAC54F91F}"/>
              </a:ext>
            </a:extLst>
          </p:cNvPr>
          <p:cNvSpPr txBox="1"/>
          <p:nvPr/>
        </p:nvSpPr>
        <p:spPr>
          <a:xfrm>
            <a:off x="17919701" y="8129678"/>
            <a:ext cx="4438649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나가지 않았을 경우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본인의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is_leave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설정하며 본인의 채팅방만 비활성화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ED75CDC-0CE7-B58D-7C51-D6418DC79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587" y="11357065"/>
            <a:ext cx="9534525" cy="828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76A34E-7E71-D92D-FF44-81B37B55E5F4}"/>
              </a:ext>
            </a:extLst>
          </p:cNvPr>
          <p:cNvSpPr txBox="1"/>
          <p:nvPr/>
        </p:nvSpPr>
        <p:spPr>
          <a:xfrm>
            <a:off x="17919701" y="10462589"/>
            <a:ext cx="4419600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나갔을 경우 해당 채팅방을 완전히 삭제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 해당하는 모든 메시지 삭제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06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752600" y="6807201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30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WebSocket </a:t>
            </a:r>
            <a:r>
              <a:rPr kumimoji="0" lang="ko-KR" altLang="en-US" sz="30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을 이용하여 실시간 채팅을 구현하면서 채팅 메시지 목록을 불러올 때 채팅방은 존재하나 해당 채팅방을 들어가면 메시지 내역이 출력되지 않는 오류가 발생하였습니다</a:t>
            </a:r>
            <a:r>
              <a:rPr kumimoji="0" lang="en-US" altLang="ko-KR" sz="30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브라우저 콘솔창에서도 어떤 오류 메시지도 없고 프로그램의 콘솔 창에도 오류 메시지가 출력되지 않으며 해당 부분을 어떻게 해결해야 할지 막막했습니다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그래서 채팅의 입력부터 서버에 전송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DB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에 저장 등 이뤄지는 로직에 대한 모든 과정을 하나하나 따라가 보기로 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결국 채팅 메시지의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그룹핑을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통해서 마이페이지에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리스트를 출력할 때 제대로 된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그룹핑이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이뤄지지 않았음을 발견할 수 있었고 이를 판매 글 번호와 수신자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송신자를 기준으로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하지 않고 판매 글 번호와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ID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통하여 다시 </a:t>
            </a:r>
            <a:r>
              <a:rPr lang="ko-KR" altLang="en-US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하면서 문제를 해결할 수 있었습니다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3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판매 글 등록을 테스트 해보면서 사진 파일을 업로드 하는데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몇몇의 테스트가 오류가 발생하는 부분을 발견할 수 있었습니다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이를 여러 번 다른 조건으로 반복하여 등록 테스트를 진행한 결과 사진의 업로드 개수에 따라서 오류가 발생함을 포착할 수 있었고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이는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tomcat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서버의 특성 상 사진 파일의 업로드는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개로 제한 되어있음을 알 수 있게 되었습니다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이는 업로드할 사진 파일의 최대 개수를 제한하면서 문제를 해결할 수 있었습니다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3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40350" y="8534400"/>
            <a:ext cx="16802100" cy="1943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정해진 기간 내에 시작하고 끝마쳐야 하는 다른 프로젝트가 따로 존재했기에 이 프로젝트를 진행하다 중간에 공백이 한 달 가량 생겨버리고 이후에 다시 진행하려다 보니 로직이나 흐름에 대한 이해가 흐릿해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진 부분들이 존재하여 다시 재개하는데 약간의 어려움을 겪은 부분이 아쉽다고 생각합니다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또한 채팅 기능에서 채팅 상대방이 채팅방을 나갔을 경우 해당 채팅방에서 남아있는 사용자에게 상대방의 부재에 대한 정보를 주는 기능을 추가했으면 더 좋지 않았을까 하는 개선점에 대한 아쉬움이 남습니다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 dirty="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7315200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 입력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7315200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 입력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7315200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 입력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02300" y="112903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24500" y="9372600"/>
            <a:ext cx="16802100" cy="1397000"/>
          </a:xfrm>
          <a:prstGeom prst="rect">
            <a:avLst/>
          </a:prstGeom>
        </p:spPr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물품 판매 글 페이지 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구성 및 사진 파일을 포함 한 판매 글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등록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판매 글에 대하여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모달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창을 통한 정보 수정 및 삭제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WebSocket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과 데이터베이스를 이용한 실시간 채팅 기능 구현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8343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8B9111-A010-4D61-426C-F26A0A7A1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5029200"/>
            <a:ext cx="7516876" cy="68731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75B968-DA61-687E-D9B3-99C157B2A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876800"/>
            <a:ext cx="12382500" cy="59206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1BBF82-1F2E-76C5-C11B-A7A0528968C9}"/>
              </a:ext>
            </a:extLst>
          </p:cNvPr>
          <p:cNvSpPr txBox="1"/>
          <p:nvPr/>
        </p:nvSpPr>
        <p:spPr>
          <a:xfrm>
            <a:off x="4133850" y="1185982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(Logical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A9653-7107-B71F-837C-8EBDECD40987}"/>
              </a:ext>
            </a:extLst>
          </p:cNvPr>
          <p:cNvSpPr txBox="1"/>
          <p:nvPr/>
        </p:nvSpPr>
        <p:spPr>
          <a:xfrm>
            <a:off x="15335250" y="118598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(Physical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1816</Words>
  <Application>Microsoft Office PowerPoint</Application>
  <PresentationFormat>사용자 지정</PresentationFormat>
  <Paragraphs>252</Paragraphs>
  <Slides>36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Pretendard Regular</vt:lpstr>
      <vt:lpstr>Pretendard</vt:lpstr>
      <vt:lpstr>맑은 고딕</vt:lpstr>
      <vt:lpstr>Pretendard Light</vt:lpstr>
      <vt:lpstr>Pretendard Bold</vt:lpstr>
      <vt:lpstr>Pretendard Medium</vt:lpstr>
      <vt:lpstr>Calibri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95</cp:revision>
  <dcterms:created xsi:type="dcterms:W3CDTF">2006-08-16T00:00:00Z</dcterms:created>
  <dcterms:modified xsi:type="dcterms:W3CDTF">2025-09-05T08:48:03Z</dcterms:modified>
</cp:coreProperties>
</file>